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90" r:id="rId3"/>
    <p:sldId id="270" r:id="rId4"/>
    <p:sldId id="273" r:id="rId5"/>
    <p:sldId id="286" r:id="rId6"/>
    <p:sldId id="287" r:id="rId7"/>
    <p:sldId id="288" r:id="rId8"/>
    <p:sldId id="275" r:id="rId9"/>
    <p:sldId id="274" r:id="rId10"/>
    <p:sldId id="269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1" autoAdjust="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ABA78-A724-4DFA-AC39-B6C19EE80E35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78854B39-3B7C-43E9-8B28-3C6FE02B8930}">
      <dgm:prSet phldrT="[Text]"/>
      <dgm:spPr/>
      <dgm:t>
        <a:bodyPr/>
        <a:lstStyle/>
        <a:p>
          <a:pPr algn="l"/>
          <a:r>
            <a:rPr lang="en-US" dirty="0"/>
            <a:t>Signal timing improvements</a:t>
          </a:r>
        </a:p>
      </dgm:t>
    </dgm:pt>
    <dgm:pt modelId="{8744B9F7-5279-4DD1-938F-D25C6C1E3AA6}" type="parTrans" cxnId="{BDA0C9B3-EB28-493A-B223-D2CCFFC7EC7B}">
      <dgm:prSet/>
      <dgm:spPr/>
      <dgm:t>
        <a:bodyPr/>
        <a:lstStyle/>
        <a:p>
          <a:pPr algn="l"/>
          <a:endParaRPr lang="en-US"/>
        </a:p>
      </dgm:t>
    </dgm:pt>
    <dgm:pt modelId="{3C341BE6-4F09-450E-B681-7B34F4A8C4EE}" type="sibTrans" cxnId="{BDA0C9B3-EB28-493A-B223-D2CCFFC7EC7B}">
      <dgm:prSet/>
      <dgm:spPr/>
      <dgm:t>
        <a:bodyPr/>
        <a:lstStyle/>
        <a:p>
          <a:pPr algn="l"/>
          <a:endParaRPr lang="en-US"/>
        </a:p>
      </dgm:t>
    </dgm:pt>
    <dgm:pt modelId="{C735D655-C217-401C-B3B2-F840877C3837}">
      <dgm:prSet phldrT="[Text]"/>
      <dgm:spPr/>
      <dgm:t>
        <a:bodyPr/>
        <a:lstStyle/>
        <a:p>
          <a:pPr algn="l"/>
          <a:r>
            <a:rPr lang="en-US" dirty="0"/>
            <a:t>Continue to monitor existing and future traffic patterns</a:t>
          </a:r>
        </a:p>
      </dgm:t>
    </dgm:pt>
    <dgm:pt modelId="{642BEDE1-AC70-4BE4-BE49-47E8EDC2EE59}" type="parTrans" cxnId="{9B9ADD2C-A199-4D94-98D8-7189BDF63571}">
      <dgm:prSet/>
      <dgm:spPr/>
      <dgm:t>
        <a:bodyPr/>
        <a:lstStyle/>
        <a:p>
          <a:pPr algn="l"/>
          <a:endParaRPr lang="en-US"/>
        </a:p>
      </dgm:t>
    </dgm:pt>
    <dgm:pt modelId="{82771C64-92F1-4B6C-8497-627A0CF4DF34}" type="sibTrans" cxnId="{9B9ADD2C-A199-4D94-98D8-7189BDF63571}">
      <dgm:prSet/>
      <dgm:spPr/>
      <dgm:t>
        <a:bodyPr/>
        <a:lstStyle/>
        <a:p>
          <a:pPr algn="l"/>
          <a:endParaRPr lang="en-US"/>
        </a:p>
      </dgm:t>
    </dgm:pt>
    <dgm:pt modelId="{604D9590-EBAA-4B2C-8E87-53A9B08644A2}">
      <dgm:prSet phldrT="[Text]"/>
      <dgm:spPr/>
      <dgm:t>
        <a:bodyPr/>
        <a:lstStyle/>
        <a:p>
          <a:pPr algn="l"/>
          <a:r>
            <a:rPr lang="en-US" dirty="0"/>
            <a:t>Utilize VISSIM software as a tool to </a:t>
          </a:r>
          <a:r>
            <a:rPr lang="en-US" dirty="0" smtClean="0"/>
            <a:t>analyze </a:t>
          </a:r>
          <a:r>
            <a:rPr lang="en-US" dirty="0"/>
            <a:t>future traffic conditions</a:t>
          </a:r>
        </a:p>
      </dgm:t>
    </dgm:pt>
    <dgm:pt modelId="{274B1176-CE40-45EC-A089-A1778F47F660}" type="parTrans" cxnId="{438EC1C3-8011-4AFB-8FEB-E1A25BEF7D8F}">
      <dgm:prSet/>
      <dgm:spPr/>
      <dgm:t>
        <a:bodyPr/>
        <a:lstStyle/>
        <a:p>
          <a:pPr algn="l"/>
          <a:endParaRPr lang="en-US"/>
        </a:p>
      </dgm:t>
    </dgm:pt>
    <dgm:pt modelId="{DF9C395C-4384-45D3-8637-4072AA543BCE}" type="sibTrans" cxnId="{438EC1C3-8011-4AFB-8FEB-E1A25BEF7D8F}">
      <dgm:prSet/>
      <dgm:spPr/>
      <dgm:t>
        <a:bodyPr/>
        <a:lstStyle/>
        <a:p>
          <a:pPr algn="l"/>
          <a:endParaRPr lang="en-US"/>
        </a:p>
      </dgm:t>
    </dgm:pt>
    <dgm:pt modelId="{F63D6929-8C2D-46BB-B606-463105C1856C}">
      <dgm:prSet/>
      <dgm:spPr/>
      <dgm:t>
        <a:bodyPr/>
        <a:lstStyle/>
        <a:p>
          <a:pPr algn="l"/>
          <a:r>
            <a:rPr lang="en-US" dirty="0"/>
            <a:t>Implement new traffic calming devices</a:t>
          </a:r>
        </a:p>
      </dgm:t>
    </dgm:pt>
    <dgm:pt modelId="{7CB1263A-4730-4237-A1F9-422579456623}" type="parTrans" cxnId="{4DA5FAA4-8A85-443E-B771-F8FB28D6AA4C}">
      <dgm:prSet/>
      <dgm:spPr/>
      <dgm:t>
        <a:bodyPr/>
        <a:lstStyle/>
        <a:p>
          <a:pPr algn="l"/>
          <a:endParaRPr lang="en-US"/>
        </a:p>
      </dgm:t>
    </dgm:pt>
    <dgm:pt modelId="{89C81721-9815-427E-A275-B8B5DF68050A}" type="sibTrans" cxnId="{4DA5FAA4-8A85-443E-B771-F8FB28D6AA4C}">
      <dgm:prSet/>
      <dgm:spPr/>
      <dgm:t>
        <a:bodyPr/>
        <a:lstStyle/>
        <a:p>
          <a:pPr algn="l"/>
          <a:endParaRPr lang="en-US"/>
        </a:p>
      </dgm:t>
    </dgm:pt>
    <dgm:pt modelId="{1469F558-1E4C-4165-930F-849541EA86B1}" type="pres">
      <dgm:prSet presAssocID="{538ABA78-A724-4DFA-AC39-B6C19EE80E35}" presName="linearFlow" presStyleCnt="0">
        <dgm:presLayoutVars>
          <dgm:dir/>
          <dgm:resizeHandles val="exact"/>
        </dgm:presLayoutVars>
      </dgm:prSet>
      <dgm:spPr/>
    </dgm:pt>
    <dgm:pt modelId="{89E50793-D1A5-4F27-A4AA-37EA7095F40A}" type="pres">
      <dgm:prSet presAssocID="{78854B39-3B7C-43E9-8B28-3C6FE02B8930}" presName="composite" presStyleCnt="0"/>
      <dgm:spPr/>
    </dgm:pt>
    <dgm:pt modelId="{59542F2A-16E1-4B0E-9959-A1B4DD61B346}" type="pres">
      <dgm:prSet presAssocID="{78854B39-3B7C-43E9-8B28-3C6FE02B8930}" presName="imgShp" presStyleLbl="fgImgPlace1" presStyleIdx="0" presStyleCnt="4"/>
      <dgm:spPr/>
    </dgm:pt>
    <dgm:pt modelId="{6498DCF5-D1B4-40D6-8907-20EB5AA6C2C9}" type="pres">
      <dgm:prSet presAssocID="{78854B39-3B7C-43E9-8B28-3C6FE02B893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C88E0-A5AD-42A7-B26F-F9FA2D9C87BF}" type="pres">
      <dgm:prSet presAssocID="{3C341BE6-4F09-450E-B681-7B34F4A8C4EE}" presName="spacing" presStyleCnt="0"/>
      <dgm:spPr/>
    </dgm:pt>
    <dgm:pt modelId="{2CAF070A-BF6E-42E6-9AFD-96D440B2E884}" type="pres">
      <dgm:prSet presAssocID="{C735D655-C217-401C-B3B2-F840877C3837}" presName="composite" presStyleCnt="0"/>
      <dgm:spPr/>
    </dgm:pt>
    <dgm:pt modelId="{4ECA6245-4A8A-4462-B1BD-05F1C169A4E5}" type="pres">
      <dgm:prSet presAssocID="{C735D655-C217-401C-B3B2-F840877C3837}" presName="imgShp" presStyleLbl="fgImgPlace1" presStyleIdx="1" presStyleCnt="4"/>
      <dgm:spPr/>
    </dgm:pt>
    <dgm:pt modelId="{36D40BA3-D57B-46CB-A7E8-9EA032ECF001}" type="pres">
      <dgm:prSet presAssocID="{C735D655-C217-401C-B3B2-F840877C383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01AC-7BCD-4EFE-9261-4976581DB9D3}" type="pres">
      <dgm:prSet presAssocID="{82771C64-92F1-4B6C-8497-627A0CF4DF34}" presName="spacing" presStyleCnt="0"/>
      <dgm:spPr/>
    </dgm:pt>
    <dgm:pt modelId="{62377110-329D-439A-90CE-5DC27AA9F3E9}" type="pres">
      <dgm:prSet presAssocID="{604D9590-EBAA-4B2C-8E87-53A9B08644A2}" presName="composite" presStyleCnt="0"/>
      <dgm:spPr/>
    </dgm:pt>
    <dgm:pt modelId="{D256819B-1574-4310-843C-3A46235E2E06}" type="pres">
      <dgm:prSet presAssocID="{604D9590-EBAA-4B2C-8E87-53A9B08644A2}" presName="imgShp" presStyleLbl="fgImgPlace1" presStyleIdx="2" presStyleCnt="4"/>
      <dgm:spPr/>
      <dgm:t>
        <a:bodyPr/>
        <a:lstStyle/>
        <a:p>
          <a:endParaRPr lang="en-US"/>
        </a:p>
      </dgm:t>
    </dgm:pt>
    <dgm:pt modelId="{6D4444EB-57F2-403F-936A-42989250057A}" type="pres">
      <dgm:prSet presAssocID="{604D9590-EBAA-4B2C-8E87-53A9B08644A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7DF32-8DFE-4A6C-812C-B1A2FA065C18}" type="pres">
      <dgm:prSet presAssocID="{DF9C395C-4384-45D3-8637-4072AA543BCE}" presName="spacing" presStyleCnt="0"/>
      <dgm:spPr/>
    </dgm:pt>
    <dgm:pt modelId="{070CD7C0-B1EC-4920-8D77-6C15E3DC453D}" type="pres">
      <dgm:prSet presAssocID="{F63D6929-8C2D-46BB-B606-463105C1856C}" presName="composite" presStyleCnt="0"/>
      <dgm:spPr/>
    </dgm:pt>
    <dgm:pt modelId="{A0B9388B-4AD9-4283-9473-00155444963E}" type="pres">
      <dgm:prSet presAssocID="{F63D6929-8C2D-46BB-B606-463105C1856C}" presName="imgShp" presStyleLbl="fgImgPlace1" presStyleIdx="3" presStyleCnt="4"/>
      <dgm:spPr/>
    </dgm:pt>
    <dgm:pt modelId="{AE57483F-6DA0-4029-A03E-F43F581EEACC}" type="pres">
      <dgm:prSet presAssocID="{F63D6929-8C2D-46BB-B606-463105C1856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6EBD2C-1C94-4C62-AED0-44425FF26EFD}" type="presOf" srcId="{538ABA78-A724-4DFA-AC39-B6C19EE80E35}" destId="{1469F558-1E4C-4165-930F-849541EA86B1}" srcOrd="0" destOrd="0" presId="urn:microsoft.com/office/officeart/2005/8/layout/vList3"/>
    <dgm:cxn modelId="{BDA0C9B3-EB28-493A-B223-D2CCFFC7EC7B}" srcId="{538ABA78-A724-4DFA-AC39-B6C19EE80E35}" destId="{78854B39-3B7C-43E9-8B28-3C6FE02B8930}" srcOrd="0" destOrd="0" parTransId="{8744B9F7-5279-4DD1-938F-D25C6C1E3AA6}" sibTransId="{3C341BE6-4F09-450E-B681-7B34F4A8C4EE}"/>
    <dgm:cxn modelId="{82450842-07BC-4AE0-B515-956E90BA2C3F}" type="presOf" srcId="{78854B39-3B7C-43E9-8B28-3C6FE02B8930}" destId="{6498DCF5-D1B4-40D6-8907-20EB5AA6C2C9}" srcOrd="0" destOrd="0" presId="urn:microsoft.com/office/officeart/2005/8/layout/vList3"/>
    <dgm:cxn modelId="{BD24EAF5-A4EF-4C6E-9EDB-07340F426728}" type="presOf" srcId="{C735D655-C217-401C-B3B2-F840877C3837}" destId="{36D40BA3-D57B-46CB-A7E8-9EA032ECF001}" srcOrd="0" destOrd="0" presId="urn:microsoft.com/office/officeart/2005/8/layout/vList3"/>
    <dgm:cxn modelId="{438EC1C3-8011-4AFB-8FEB-E1A25BEF7D8F}" srcId="{538ABA78-A724-4DFA-AC39-B6C19EE80E35}" destId="{604D9590-EBAA-4B2C-8E87-53A9B08644A2}" srcOrd="2" destOrd="0" parTransId="{274B1176-CE40-45EC-A089-A1778F47F660}" sibTransId="{DF9C395C-4384-45D3-8637-4072AA543BCE}"/>
    <dgm:cxn modelId="{6BBB0DCA-F8B7-43AC-8862-65CF3FF28E63}" type="presOf" srcId="{604D9590-EBAA-4B2C-8E87-53A9B08644A2}" destId="{6D4444EB-57F2-403F-936A-42989250057A}" srcOrd="0" destOrd="0" presId="urn:microsoft.com/office/officeart/2005/8/layout/vList3"/>
    <dgm:cxn modelId="{4E3E2640-367B-440E-B84E-63AB0BCD8C64}" type="presOf" srcId="{F63D6929-8C2D-46BB-B606-463105C1856C}" destId="{AE57483F-6DA0-4029-A03E-F43F581EEACC}" srcOrd="0" destOrd="0" presId="urn:microsoft.com/office/officeart/2005/8/layout/vList3"/>
    <dgm:cxn modelId="{9B9ADD2C-A199-4D94-98D8-7189BDF63571}" srcId="{538ABA78-A724-4DFA-AC39-B6C19EE80E35}" destId="{C735D655-C217-401C-B3B2-F840877C3837}" srcOrd="1" destOrd="0" parTransId="{642BEDE1-AC70-4BE4-BE49-47E8EDC2EE59}" sibTransId="{82771C64-92F1-4B6C-8497-627A0CF4DF34}"/>
    <dgm:cxn modelId="{4DA5FAA4-8A85-443E-B771-F8FB28D6AA4C}" srcId="{538ABA78-A724-4DFA-AC39-B6C19EE80E35}" destId="{F63D6929-8C2D-46BB-B606-463105C1856C}" srcOrd="3" destOrd="0" parTransId="{7CB1263A-4730-4237-A1F9-422579456623}" sibTransId="{89C81721-9815-427E-A275-B8B5DF68050A}"/>
    <dgm:cxn modelId="{9E558734-9BC4-4D0F-BCEA-8EADA912E490}" type="presParOf" srcId="{1469F558-1E4C-4165-930F-849541EA86B1}" destId="{89E50793-D1A5-4F27-A4AA-37EA7095F40A}" srcOrd="0" destOrd="0" presId="urn:microsoft.com/office/officeart/2005/8/layout/vList3"/>
    <dgm:cxn modelId="{BCBB8A88-9BBC-4E94-BCB4-D5573F908482}" type="presParOf" srcId="{89E50793-D1A5-4F27-A4AA-37EA7095F40A}" destId="{59542F2A-16E1-4B0E-9959-A1B4DD61B346}" srcOrd="0" destOrd="0" presId="urn:microsoft.com/office/officeart/2005/8/layout/vList3"/>
    <dgm:cxn modelId="{15BD7123-2320-497B-BE6F-47C3B8EB8A8C}" type="presParOf" srcId="{89E50793-D1A5-4F27-A4AA-37EA7095F40A}" destId="{6498DCF5-D1B4-40D6-8907-20EB5AA6C2C9}" srcOrd="1" destOrd="0" presId="urn:microsoft.com/office/officeart/2005/8/layout/vList3"/>
    <dgm:cxn modelId="{1BCAEC1E-5A2E-4301-B7FF-D52E0138ACDB}" type="presParOf" srcId="{1469F558-1E4C-4165-930F-849541EA86B1}" destId="{5A0C88E0-A5AD-42A7-B26F-F9FA2D9C87BF}" srcOrd="1" destOrd="0" presId="urn:microsoft.com/office/officeart/2005/8/layout/vList3"/>
    <dgm:cxn modelId="{5E7EC0A3-6E4C-4502-BB5E-D4C3AD9A681D}" type="presParOf" srcId="{1469F558-1E4C-4165-930F-849541EA86B1}" destId="{2CAF070A-BF6E-42E6-9AFD-96D440B2E884}" srcOrd="2" destOrd="0" presId="urn:microsoft.com/office/officeart/2005/8/layout/vList3"/>
    <dgm:cxn modelId="{D0874210-899E-48D2-9C5D-6B15AA67C379}" type="presParOf" srcId="{2CAF070A-BF6E-42E6-9AFD-96D440B2E884}" destId="{4ECA6245-4A8A-4462-B1BD-05F1C169A4E5}" srcOrd="0" destOrd="0" presId="urn:microsoft.com/office/officeart/2005/8/layout/vList3"/>
    <dgm:cxn modelId="{9D7D7448-0F1A-45AB-B553-EB25F74F82E6}" type="presParOf" srcId="{2CAF070A-BF6E-42E6-9AFD-96D440B2E884}" destId="{36D40BA3-D57B-46CB-A7E8-9EA032ECF001}" srcOrd="1" destOrd="0" presId="urn:microsoft.com/office/officeart/2005/8/layout/vList3"/>
    <dgm:cxn modelId="{25B9E960-F178-4370-9541-D28E5045EE78}" type="presParOf" srcId="{1469F558-1E4C-4165-930F-849541EA86B1}" destId="{43A201AC-7BCD-4EFE-9261-4976581DB9D3}" srcOrd="3" destOrd="0" presId="urn:microsoft.com/office/officeart/2005/8/layout/vList3"/>
    <dgm:cxn modelId="{7E2A18D0-06BC-4AF2-96C4-8C231E1330B9}" type="presParOf" srcId="{1469F558-1E4C-4165-930F-849541EA86B1}" destId="{62377110-329D-439A-90CE-5DC27AA9F3E9}" srcOrd="4" destOrd="0" presId="urn:microsoft.com/office/officeart/2005/8/layout/vList3"/>
    <dgm:cxn modelId="{181975C5-1D84-4915-8701-D3030C5CC490}" type="presParOf" srcId="{62377110-329D-439A-90CE-5DC27AA9F3E9}" destId="{D256819B-1574-4310-843C-3A46235E2E06}" srcOrd="0" destOrd="0" presId="urn:microsoft.com/office/officeart/2005/8/layout/vList3"/>
    <dgm:cxn modelId="{3AF29E9F-E63B-4D91-BB0F-08E6B066C583}" type="presParOf" srcId="{62377110-329D-439A-90CE-5DC27AA9F3E9}" destId="{6D4444EB-57F2-403F-936A-42989250057A}" srcOrd="1" destOrd="0" presId="urn:microsoft.com/office/officeart/2005/8/layout/vList3"/>
    <dgm:cxn modelId="{720B55DD-34D2-4D19-B97B-2A78ABB41C9E}" type="presParOf" srcId="{1469F558-1E4C-4165-930F-849541EA86B1}" destId="{9157DF32-8DFE-4A6C-812C-B1A2FA065C18}" srcOrd="5" destOrd="0" presId="urn:microsoft.com/office/officeart/2005/8/layout/vList3"/>
    <dgm:cxn modelId="{2FFDA2EC-EA13-4B8E-88EA-5773D4DAB9C7}" type="presParOf" srcId="{1469F558-1E4C-4165-930F-849541EA86B1}" destId="{070CD7C0-B1EC-4920-8D77-6C15E3DC453D}" srcOrd="6" destOrd="0" presId="urn:microsoft.com/office/officeart/2005/8/layout/vList3"/>
    <dgm:cxn modelId="{202A24C6-81F6-4406-B687-5EB1CB6CA115}" type="presParOf" srcId="{070CD7C0-B1EC-4920-8D77-6C15E3DC453D}" destId="{A0B9388B-4AD9-4283-9473-00155444963E}" srcOrd="0" destOrd="0" presId="urn:microsoft.com/office/officeart/2005/8/layout/vList3"/>
    <dgm:cxn modelId="{B3891431-14A3-4206-BD02-C83461378BAB}" type="presParOf" srcId="{070CD7C0-B1EC-4920-8D77-6C15E3DC453D}" destId="{AE57483F-6DA0-4029-A03E-F43F581EEACC}" srcOrd="1" destOrd="0" presId="urn:microsoft.com/office/officeart/2005/8/layout/vLis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8DCF5-D1B4-40D6-8907-20EB5AA6C2C9}">
      <dsp:nvSpPr>
        <dsp:cNvPr id="0" name=""/>
        <dsp:cNvSpPr/>
      </dsp:nvSpPr>
      <dsp:spPr>
        <a:xfrm rot="10800000">
          <a:off x="1149428" y="2157"/>
          <a:ext cx="3699129" cy="87077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986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Signal timing improvements</a:t>
          </a:r>
        </a:p>
      </dsp:txBody>
      <dsp:txXfrm rot="10800000">
        <a:off x="1367121" y="2157"/>
        <a:ext cx="3481436" cy="870772"/>
      </dsp:txXfrm>
    </dsp:sp>
    <dsp:sp modelId="{59542F2A-16E1-4B0E-9959-A1B4DD61B346}">
      <dsp:nvSpPr>
        <dsp:cNvPr id="0" name=""/>
        <dsp:cNvSpPr/>
      </dsp:nvSpPr>
      <dsp:spPr>
        <a:xfrm>
          <a:off x="714042" y="2157"/>
          <a:ext cx="870772" cy="87077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40BA3-D57B-46CB-A7E8-9EA032ECF001}">
      <dsp:nvSpPr>
        <dsp:cNvPr id="0" name=""/>
        <dsp:cNvSpPr/>
      </dsp:nvSpPr>
      <dsp:spPr>
        <a:xfrm rot="10800000">
          <a:off x="1149428" y="1132861"/>
          <a:ext cx="3699129" cy="87077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986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Continue to monitor existing and future traffic patterns</a:t>
          </a:r>
        </a:p>
      </dsp:txBody>
      <dsp:txXfrm rot="10800000">
        <a:off x="1367121" y="1132861"/>
        <a:ext cx="3481436" cy="870772"/>
      </dsp:txXfrm>
    </dsp:sp>
    <dsp:sp modelId="{4ECA6245-4A8A-4462-B1BD-05F1C169A4E5}">
      <dsp:nvSpPr>
        <dsp:cNvPr id="0" name=""/>
        <dsp:cNvSpPr/>
      </dsp:nvSpPr>
      <dsp:spPr>
        <a:xfrm>
          <a:off x="714042" y="1132861"/>
          <a:ext cx="870772" cy="87077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444EB-57F2-403F-936A-42989250057A}">
      <dsp:nvSpPr>
        <dsp:cNvPr id="0" name=""/>
        <dsp:cNvSpPr/>
      </dsp:nvSpPr>
      <dsp:spPr>
        <a:xfrm rot="10800000">
          <a:off x="1149428" y="2263566"/>
          <a:ext cx="3699129" cy="87077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986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Utilize VISSIM software as a tool to </a:t>
          </a:r>
          <a:r>
            <a:rPr lang="en-US" sz="1700" kern="1200" dirty="0" smtClean="0"/>
            <a:t>analyze </a:t>
          </a:r>
          <a:r>
            <a:rPr lang="en-US" sz="1700" kern="1200" dirty="0"/>
            <a:t>future traffic conditions</a:t>
          </a:r>
        </a:p>
      </dsp:txBody>
      <dsp:txXfrm rot="10800000">
        <a:off x="1367121" y="2263566"/>
        <a:ext cx="3481436" cy="870772"/>
      </dsp:txXfrm>
    </dsp:sp>
    <dsp:sp modelId="{D256819B-1574-4310-843C-3A46235E2E06}">
      <dsp:nvSpPr>
        <dsp:cNvPr id="0" name=""/>
        <dsp:cNvSpPr/>
      </dsp:nvSpPr>
      <dsp:spPr>
        <a:xfrm>
          <a:off x="714042" y="2263566"/>
          <a:ext cx="870772" cy="87077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7483F-6DA0-4029-A03E-F43F581EEACC}">
      <dsp:nvSpPr>
        <dsp:cNvPr id="0" name=""/>
        <dsp:cNvSpPr/>
      </dsp:nvSpPr>
      <dsp:spPr>
        <a:xfrm rot="10800000">
          <a:off x="1149428" y="3394270"/>
          <a:ext cx="3699129" cy="87077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3986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Implement new traffic calming devices</a:t>
          </a:r>
        </a:p>
      </dsp:txBody>
      <dsp:txXfrm rot="10800000">
        <a:off x="1367121" y="3394270"/>
        <a:ext cx="3481436" cy="870772"/>
      </dsp:txXfrm>
    </dsp:sp>
    <dsp:sp modelId="{A0B9388B-4AD9-4283-9473-00155444963E}">
      <dsp:nvSpPr>
        <dsp:cNvPr id="0" name=""/>
        <dsp:cNvSpPr/>
      </dsp:nvSpPr>
      <dsp:spPr>
        <a:xfrm>
          <a:off x="714042" y="3394270"/>
          <a:ext cx="870772" cy="87077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16E15-C26E-4E62-94EC-93F7E2067264}" type="datetimeFigureOut">
              <a:rPr lang="en-US" smtClean="0"/>
              <a:t>4/9/2013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30CC-2770-4CCE-8DCD-7292ACF3B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4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30CC-2770-4CCE-8DCD-7292ACF3BB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2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30CC-2770-4CCE-8DCD-7292ACF3BB2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4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9D82-8378-4E4F-AF96-5CBF32EEC36D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A1FE-1B9E-4F9F-B219-D5E836582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9D82-8378-4E4F-AF96-5CBF32EEC36D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A1FE-1B9E-4F9F-B219-D5E836582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9D82-8378-4E4F-AF96-5CBF32EEC36D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A1FE-1B9E-4F9F-B219-D5E836582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9D82-8378-4E4F-AF96-5CBF32EEC36D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A1FE-1B9E-4F9F-B219-D5E836582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9D82-8378-4E4F-AF96-5CBF32EEC36D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A1FE-1B9E-4F9F-B219-D5E836582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9D82-8378-4E4F-AF96-5CBF32EEC36D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A1FE-1B9E-4F9F-B219-D5E836582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9D82-8378-4E4F-AF96-5CBF32EEC36D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A1FE-1B9E-4F9F-B219-D5E836582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9D82-8378-4E4F-AF96-5CBF32EEC36D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A1FE-1B9E-4F9F-B219-D5E836582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9D82-8378-4E4F-AF96-5CBF32EEC36D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A1FE-1B9E-4F9F-B219-D5E836582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9D82-8378-4E4F-AF96-5CBF32EEC36D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A1FE-1B9E-4F9F-B219-D5E836582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9D82-8378-4E4F-AF96-5CBF32EEC36D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A1FE-1B9E-4F9F-B219-D5E836582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59D82-8378-4E4F-AF96-5CBF32EEC36D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A1FE-1B9E-4F9F-B219-D5E836582F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371600" y="1524000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Town of Surfside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90600" y="266700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chemeClr val="accent1"/>
                </a:solidFill>
              </a:rPr>
              <a:t>Town Wide Traffic Study</a:t>
            </a:r>
            <a:endParaRPr lang="en-US" sz="3200" dirty="0">
              <a:solidFill>
                <a:schemeClr val="accent1"/>
              </a:solidFill>
            </a:endParaRPr>
          </a:p>
          <a:p>
            <a:pPr algn="ctr">
              <a:spcBef>
                <a:spcPts val="0"/>
              </a:spcBef>
            </a:pPr>
            <a:endParaRPr lang="en-US" sz="3200" dirty="0">
              <a:solidFill>
                <a:schemeClr val="accent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chemeClr val="accent1"/>
                </a:solidFill>
              </a:rPr>
              <a:t>April </a:t>
            </a:r>
            <a:r>
              <a:rPr lang="en-US" sz="3200" dirty="0">
                <a:solidFill>
                  <a:schemeClr val="accent1"/>
                </a:solidFill>
              </a:rPr>
              <a:t>9</a:t>
            </a:r>
            <a:r>
              <a:rPr lang="en-US" sz="3200" dirty="0" smtClean="0">
                <a:solidFill>
                  <a:schemeClr val="accent1"/>
                </a:solidFill>
              </a:rPr>
              <a:t>, 2013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053" name="Picture 10" descr="Surf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27294"/>
          <a:stretch/>
        </p:blipFill>
        <p:spPr bwMode="auto">
          <a:xfrm>
            <a:off x="6633713" y="150322"/>
            <a:ext cx="2434087" cy="244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304800" y="1828800"/>
            <a:ext cx="6096000" cy="96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 algn="ctr">
              <a:lnSpc>
                <a:spcPct val="75000"/>
              </a:lnSpc>
              <a:spcBef>
                <a:spcPct val="50000"/>
              </a:spcBef>
            </a:pPr>
            <a:r>
              <a:rPr lang="en-US" sz="7200" b="1" i="1" dirty="0">
                <a:solidFill>
                  <a:schemeClr val="accent1"/>
                </a:solidFill>
                <a:latin typeface="Californian FB" pitchFamily="18" charset="0"/>
              </a:rPr>
              <a:t>Thank </a:t>
            </a:r>
            <a:r>
              <a:rPr lang="en-US" sz="7200" b="1" i="1" dirty="0" smtClean="0">
                <a:solidFill>
                  <a:schemeClr val="accent1"/>
                </a:solidFill>
                <a:latin typeface="Californian FB" pitchFamily="18" charset="0"/>
              </a:rPr>
              <a:t>You</a:t>
            </a:r>
            <a:endParaRPr lang="en-US" sz="7200" b="1" i="1" dirty="0">
              <a:solidFill>
                <a:schemeClr val="accent1"/>
              </a:solidFill>
              <a:latin typeface="Californian FB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27294"/>
          <a:stretch/>
        </p:blipFill>
        <p:spPr bwMode="auto">
          <a:xfrm>
            <a:off x="6633713" y="150322"/>
            <a:ext cx="2434087" cy="244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Surf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381795"/>
            <a:ext cx="533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Traffic Analysis Scenarios: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Existing Conditions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Optimized Conditions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2017 Conditions without signal timing improvements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2017 Optimized Conditions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5"/>
          <a:stretch/>
        </p:blipFill>
        <p:spPr bwMode="auto">
          <a:xfrm>
            <a:off x="6629400" y="2667000"/>
            <a:ext cx="2415639" cy="334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27294"/>
          <a:stretch/>
        </p:blipFill>
        <p:spPr bwMode="auto">
          <a:xfrm>
            <a:off x="6633713" y="150322"/>
            <a:ext cx="2434087" cy="244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5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705600" y="2743200"/>
            <a:ext cx="297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Traffic Count Locations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3" name="Picture 10" descr="Surfs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562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85"/>
          <a:stretch/>
        </p:blipFill>
        <p:spPr bwMode="auto">
          <a:xfrm>
            <a:off x="1524000" y="223822"/>
            <a:ext cx="4483100" cy="579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27294"/>
          <a:stretch/>
        </p:blipFill>
        <p:spPr bwMode="auto">
          <a:xfrm>
            <a:off x="6633713" y="150322"/>
            <a:ext cx="2434087" cy="244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Surf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76"/>
          <a:stretch/>
        </p:blipFill>
        <p:spPr bwMode="auto">
          <a:xfrm>
            <a:off x="1676400" y="304800"/>
            <a:ext cx="4496609" cy="58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705600" y="2743200"/>
            <a:ext cx="243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85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Percentile Speeds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27294"/>
          <a:stretch/>
        </p:blipFill>
        <p:spPr bwMode="auto">
          <a:xfrm>
            <a:off x="6633713" y="150322"/>
            <a:ext cx="2434087" cy="244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Surf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381795"/>
            <a:ext cx="533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Traffic Analysis Results:</a:t>
            </a:r>
          </a:p>
          <a:p>
            <a:pPr>
              <a:spcBef>
                <a:spcPct val="500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Overall intersection delay within acceptable LOS thresholds 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High minor street delays and vehicle queuing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Signal timing improvements will provide significant benefit to residents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698507"/>
            <a:ext cx="2413660" cy="323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27294"/>
          <a:stretch/>
        </p:blipFill>
        <p:spPr bwMode="auto">
          <a:xfrm>
            <a:off x="6633713" y="150322"/>
            <a:ext cx="2434087" cy="244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Surf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381795"/>
            <a:ext cx="601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Potential Impacts of New Development</a:t>
            </a:r>
          </a:p>
          <a:p>
            <a:pPr>
              <a:spcBef>
                <a:spcPct val="500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Increase traffic congestion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Signal timing improvements will help mitigate some impact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96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Street at Harding Avenue and Collins Avenue most congested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9"/>
          <a:stretch/>
        </p:blipFill>
        <p:spPr bwMode="auto">
          <a:xfrm>
            <a:off x="6629401" y="2905646"/>
            <a:ext cx="2438400" cy="280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27294"/>
          <a:stretch/>
        </p:blipFill>
        <p:spPr bwMode="auto">
          <a:xfrm>
            <a:off x="6633713" y="150322"/>
            <a:ext cx="2434087" cy="244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7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Surf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7200" y="381795"/>
            <a:ext cx="6019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Traffic Calming</a:t>
            </a:r>
          </a:p>
          <a:p>
            <a:pPr>
              <a:spcBef>
                <a:spcPct val="500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Miami-Dade County must approve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2/3 resident approval typically required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Minimum traffic volumes and speed thresholds can be reduced for municipalities that fund their own program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O:\Projects\2012\124952 Town Wide Traffic Study &amp; Analysis (3 Phases)\Pictures\Engineering\Traffic\Residential roadway 8-16-12\Dickens at Bay traffic circle 3.jpg"/>
          <p:cNvPicPr/>
          <p:nvPr/>
        </p:nvPicPr>
        <p:blipFill rotWithShape="1">
          <a:blip r:embed="rId4" cstate="print"/>
          <a:srcRect l="27973" r="20052" b="9614"/>
          <a:stretch/>
        </p:blipFill>
        <p:spPr bwMode="auto">
          <a:xfrm>
            <a:off x="6629400" y="2819400"/>
            <a:ext cx="242355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27294"/>
          <a:stretch/>
        </p:blipFill>
        <p:spPr bwMode="auto">
          <a:xfrm>
            <a:off x="6633713" y="150322"/>
            <a:ext cx="2434087" cy="244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1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Surf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12"/>
          <a:stretch/>
        </p:blipFill>
        <p:spPr bwMode="auto">
          <a:xfrm>
            <a:off x="1728921" y="195202"/>
            <a:ext cx="4519479" cy="584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6705600" y="2743200"/>
            <a:ext cx="2438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Existing and Proposed Traffic Calming Locations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27294"/>
          <a:stretch/>
        </p:blipFill>
        <p:spPr bwMode="auto">
          <a:xfrm>
            <a:off x="6633713" y="150322"/>
            <a:ext cx="2434087" cy="244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Surfs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562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110930"/>
              </p:ext>
            </p:extLst>
          </p:nvPr>
        </p:nvGraphicFramePr>
        <p:xfrm>
          <a:off x="457200" y="1143000"/>
          <a:ext cx="5562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13144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243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581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4049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62000" y="140525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Recommendations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16358" r="14810" b="18974"/>
          <a:stretch/>
        </p:blipFill>
        <p:spPr bwMode="auto">
          <a:xfrm>
            <a:off x="6675858" y="2819400"/>
            <a:ext cx="2391942" cy="303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27294"/>
          <a:stretch/>
        </p:blipFill>
        <p:spPr bwMode="auto">
          <a:xfrm>
            <a:off x="6633713" y="150322"/>
            <a:ext cx="2434087" cy="244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156</Words>
  <Application>Microsoft Office PowerPoint</Application>
  <PresentationFormat>On-screen Show (4:3)</PresentationFormat>
  <Paragraphs>40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GFeoli</dc:creator>
  <cp:lastModifiedBy>Jeffery Maxwell</cp:lastModifiedBy>
  <cp:revision>37</cp:revision>
  <dcterms:created xsi:type="dcterms:W3CDTF">2009-04-14T16:47:25Z</dcterms:created>
  <dcterms:modified xsi:type="dcterms:W3CDTF">2013-04-09T20:48:31Z</dcterms:modified>
</cp:coreProperties>
</file>