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62" r:id="rId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Sheet1!$C$4</c:f>
              <c:strCache>
                <c:ptCount val="1"/>
                <c:pt idx="0">
                  <c:v>2000 Census</c:v>
                </c:pt>
              </c:strCache>
            </c:strRef>
          </c:tx>
          <c:cat>
            <c:strRef>
              <c:f>Sheet1!$B$5:$B$9</c:f>
              <c:strCache>
                <c:ptCount val="5"/>
                <c:pt idx="0">
                  <c:v>Under 5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Total</c:v>
                </c:pt>
              </c:strCache>
            </c:strRef>
          </c:cat>
          <c:val>
            <c:numRef>
              <c:f>Sheet1!$C$5:$C$9</c:f>
              <c:numCache>
                <c:formatCode>General</c:formatCode>
                <c:ptCount val="5"/>
                <c:pt idx="0">
                  <c:v>234</c:v>
                </c:pt>
                <c:pt idx="1">
                  <c:v>241</c:v>
                </c:pt>
                <c:pt idx="2">
                  <c:v>206</c:v>
                </c:pt>
                <c:pt idx="3">
                  <c:v>179</c:v>
                </c:pt>
                <c:pt idx="4">
                  <c:v>860</c:v>
                </c:pt>
              </c:numCache>
            </c:numRef>
          </c:val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2010 Census</c:v>
                </c:pt>
              </c:strCache>
            </c:strRef>
          </c:tx>
          <c:cat>
            <c:strRef>
              <c:f>Sheet1!$B$5:$B$9</c:f>
              <c:strCache>
                <c:ptCount val="5"/>
                <c:pt idx="0">
                  <c:v>Under 5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Total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>
                  <c:v>343</c:v>
                </c:pt>
                <c:pt idx="1">
                  <c:v>362</c:v>
                </c:pt>
                <c:pt idx="2">
                  <c:v>250</c:v>
                </c:pt>
                <c:pt idx="3">
                  <c:v>188</c:v>
                </c:pt>
                <c:pt idx="4">
                  <c:v>1143</c:v>
                </c:pt>
              </c:numCache>
            </c:numRef>
          </c:val>
        </c:ser>
        <c:dLbls/>
        <c:axId val="57112832"/>
        <c:axId val="57122816"/>
      </c:barChart>
      <c:catAx>
        <c:axId val="57112832"/>
        <c:scaling>
          <c:orientation val="minMax"/>
        </c:scaling>
        <c:axPos val="b"/>
        <c:tickLblPos val="nextTo"/>
        <c:crossAx val="57122816"/>
        <c:crosses val="autoZero"/>
        <c:auto val="1"/>
        <c:lblAlgn val="ctr"/>
        <c:lblOffset val="100"/>
      </c:catAx>
      <c:valAx>
        <c:axId val="57122816"/>
        <c:scaling>
          <c:orientation val="minMax"/>
        </c:scaling>
        <c:axPos val="l"/>
        <c:majorGridlines/>
        <c:numFmt formatCode="General" sourceLinked="1"/>
        <c:tickLblPos val="nextTo"/>
        <c:crossAx val="5711283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lt1"/>
    </a:solidFill>
    <a:ln w="19050" cap="flat" cmpd="sng" algn="ctr">
      <a:solidFill>
        <a:schemeClr val="accent4"/>
      </a:solidFill>
      <a:prstDash val="solid"/>
    </a:ln>
    <a:effectLst>
      <a:outerShdw blurRad="50800" dist="38100" algn="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2327E5-A6F1-47A8-841A-041CE8269EC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EBCFB2-E757-4981-82D6-C1142EFBA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2438400"/>
            <a:ext cx="6477013" cy="14782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4800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Town of Surfside</a:t>
            </a:r>
          </a:p>
          <a:p>
            <a:pPr algn="r"/>
            <a:r>
              <a:rPr lang="en-US" sz="28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September 9, 2013</a:t>
            </a:r>
            <a:endParaRPr lang="en-US" sz="2800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98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457201"/>
            <a:ext cx="5232399" cy="1194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2209800"/>
            <a:ext cx="7391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Marine Academy of Science and Technology: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 magnet high school founded on the successful MAST Academy Concept in cooperation with Florida International University.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Students and faculty work in conjunction with FIU, their faculty and facilities to create a unique high school experience.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Housed at FIU, Biscayne Bay Campus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89 Freshmen, currently enrolled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Marine Biology and Environmental Science Focus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8599" y="6019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rgbClr val="FF9900"/>
                </a:solidFill>
              </a:rPr>
              <a:t>Program</a:t>
            </a:r>
            <a:endParaRPr lang="en-US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59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457201"/>
            <a:ext cx="5232399" cy="1194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2220157"/>
            <a:ext cx="7391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Rigorous Honors and Advanced Placement Courses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Dynamic face-to-face and blended instruction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Online courses through Florida Virtual School (FVS)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Community based projects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Opportunities for in-house college tours, internships and field trips.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08599" y="6019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rgbClr val="FF9900"/>
                </a:solidFill>
              </a:rPr>
              <a:t>Program</a:t>
            </a:r>
            <a:endParaRPr lang="en-US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40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457201"/>
            <a:ext cx="5232399" cy="1194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2257147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Small school setting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College ambiance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Dual-enrollment courses @FIU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Advanced Academics in a flexible learning environment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Career and real world preparation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Technology rich learning opportunities.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5105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9900"/>
                </a:solidFill>
              </a:rPr>
              <a:t>Partnership with FIU</a:t>
            </a:r>
            <a:endParaRPr lang="en-US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3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457201"/>
            <a:ext cx="5232399" cy="1194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08599" y="6019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rgbClr val="FF9900"/>
                </a:solidFill>
              </a:rPr>
              <a:t>Facilities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Currently accommodated in FIU classrooms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Site for future permanent building tentatively identified on FIU campus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School would serve approximately 1,100 students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Students would share some FIU facilities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Portable classrooms would serve as transition space during construction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Estimated project budget approximately $22M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Design/construction timeline: 24 to 30 months </a:t>
            </a:r>
          </a:p>
        </p:txBody>
      </p:sp>
    </p:spTree>
    <p:extLst>
      <p:ext uri="{BB962C8B-B14F-4D97-AF65-F5344CB8AC3E}">
        <p14:creationId xmlns:p14="http://schemas.microsoft.com/office/powerpoint/2010/main" xmlns="" val="133777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457201"/>
            <a:ext cx="5232399" cy="1194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08599" y="6019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rgbClr val="FF9900"/>
                </a:solidFill>
              </a:rPr>
              <a:t>Demographics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52601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School-age children residing in Town of Surfside</a:t>
            </a: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Approximate number of students, grades 6 through 12, currently attending Miami-Dade County public schools: 311 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6878300"/>
              </p:ext>
            </p:extLst>
          </p:nvPr>
        </p:nvGraphicFramePr>
        <p:xfrm>
          <a:off x="1066800" y="2590800"/>
          <a:ext cx="2921106" cy="2057402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{E269D01E-BC32-4049-B463-5C60D7B0CCD2}</a:tableStyleId>
              </a:tblPr>
              <a:tblGrid>
                <a:gridCol w="886178"/>
                <a:gridCol w="1017464"/>
                <a:gridCol w="1017464"/>
              </a:tblGrid>
              <a:tr h="546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Age Group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2000 Census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2010 Census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021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Under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021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5-9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021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021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15-19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021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860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1143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2173464"/>
              </p:ext>
            </p:extLst>
          </p:nvPr>
        </p:nvGraphicFramePr>
        <p:xfrm>
          <a:off x="4191000" y="2286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3777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</TotalTime>
  <Words>234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175985</cp:lastModifiedBy>
  <cp:revision>14</cp:revision>
  <dcterms:created xsi:type="dcterms:W3CDTF">2013-07-31T12:49:52Z</dcterms:created>
  <dcterms:modified xsi:type="dcterms:W3CDTF">2013-09-09T11:54:35Z</dcterms:modified>
</cp:coreProperties>
</file>